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ra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ora-bold.fntdata"/><Relationship Id="rId21" Type="http://schemas.openxmlformats.org/officeDocument/2006/relationships/font" Target="fonts/Sora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fa921f8d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7fa921f8d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cb024591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cb024591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cb024591e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cb024591e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e29bfad55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e29bfad55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cb024591e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cb024591e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cb024591e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cb024591e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e29bfad55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e29bfad55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b024591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b024591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72e15859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72e15859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72e158599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72e158599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cb024591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cb024591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cb024591e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cb024591e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cb024591e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cb024591e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VBcMq8lCN_w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/>
          <p:nvPr>
            <p:ph type="ctrTitle"/>
          </p:nvPr>
        </p:nvSpPr>
        <p:spPr>
          <a:xfrm>
            <a:off x="713225" y="9481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Peergrader</a:t>
            </a:r>
            <a:r>
              <a:rPr lang="en" sz="4600"/>
              <a:t> </a:t>
            </a:r>
            <a:r>
              <a:rPr b="0" lang="en" sz="3700"/>
              <a:t>June 5, 2024</a:t>
            </a:r>
            <a:endParaRPr b="0" sz="3700"/>
          </a:p>
        </p:txBody>
      </p:sp>
      <p:sp>
        <p:nvSpPr>
          <p:cNvPr id="705" name="Google Shape;705;p21"/>
          <p:cNvSpPr txBox="1"/>
          <p:nvPr>
            <p:ph idx="1" type="subTitle"/>
          </p:nvPr>
        </p:nvSpPr>
        <p:spPr>
          <a:xfrm>
            <a:off x="713225" y="3262376"/>
            <a:ext cx="43701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Knab, Aastha Verma, Eric Chuang, Eliah Reeves</a:t>
            </a:r>
            <a:endParaRPr/>
          </a:p>
        </p:txBody>
      </p:sp>
      <p:pic>
        <p:nvPicPr>
          <p:cNvPr id="706" name="Google Shape;7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400" y="859574"/>
            <a:ext cx="3226099" cy="32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0"/>
          <p:cNvSpPr/>
          <p:nvPr/>
        </p:nvSpPr>
        <p:spPr>
          <a:xfrm>
            <a:off x="760750" y="2229850"/>
            <a:ext cx="6831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Login /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Signup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9" name="Google Shape;859;p30"/>
          <p:cNvSpPr/>
          <p:nvPr/>
        </p:nvSpPr>
        <p:spPr>
          <a:xfrm>
            <a:off x="1782275" y="1420350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Instructor Dashboard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0" name="Google Shape;860;p30"/>
          <p:cNvSpPr/>
          <p:nvPr/>
        </p:nvSpPr>
        <p:spPr>
          <a:xfrm>
            <a:off x="1782275" y="3044150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Student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 Dashboard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1" name="Google Shape;861;p30"/>
          <p:cNvSpPr/>
          <p:nvPr/>
        </p:nvSpPr>
        <p:spPr>
          <a:xfrm>
            <a:off x="4363200" y="3888300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Assignment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2" name="Google Shape;862;p30"/>
          <p:cNvSpPr/>
          <p:nvPr/>
        </p:nvSpPr>
        <p:spPr>
          <a:xfrm>
            <a:off x="6040625" y="2253900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Settings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30"/>
          <p:cNvSpPr/>
          <p:nvPr/>
        </p:nvSpPr>
        <p:spPr>
          <a:xfrm>
            <a:off x="3673550" y="1420350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Course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30"/>
          <p:cNvSpPr/>
          <p:nvPr/>
        </p:nvSpPr>
        <p:spPr>
          <a:xfrm>
            <a:off x="1975925" y="4059300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Join Course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30"/>
          <p:cNvSpPr/>
          <p:nvPr/>
        </p:nvSpPr>
        <p:spPr>
          <a:xfrm>
            <a:off x="1975925" y="580975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Create</a:t>
            </a: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 Course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30"/>
          <p:cNvSpPr/>
          <p:nvPr/>
        </p:nvSpPr>
        <p:spPr>
          <a:xfrm>
            <a:off x="6040625" y="585550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7" name="Google Shape;867;p30"/>
          <p:cNvSpPr/>
          <p:nvPr/>
        </p:nvSpPr>
        <p:spPr>
          <a:xfrm>
            <a:off x="6040625" y="1419725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Students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6278900" y="4183475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Review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6843200" y="3626325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Grade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5790725" y="3215150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Submit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30"/>
          <p:cNvSpPr/>
          <p:nvPr/>
        </p:nvSpPr>
        <p:spPr>
          <a:xfrm>
            <a:off x="7483700" y="2345225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Export Grades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2" name="Google Shape;872;p30"/>
          <p:cNvSpPr/>
          <p:nvPr/>
        </p:nvSpPr>
        <p:spPr>
          <a:xfrm>
            <a:off x="3673550" y="3044150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Student</a:t>
            </a:r>
            <a:r>
              <a:rPr b="1" lang="en" sz="1000">
                <a:latin typeface="Open Sans"/>
                <a:ea typeface="Open Sans"/>
                <a:cs typeface="Open Sans"/>
                <a:sym typeface="Open Sans"/>
              </a:rPr>
              <a:t> Course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4363200" y="580975"/>
            <a:ext cx="951600" cy="66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Assignment</a:t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4" name="Google Shape;874;p30"/>
          <p:cNvSpPr/>
          <p:nvPr/>
        </p:nvSpPr>
        <p:spPr>
          <a:xfrm>
            <a:off x="1975925" y="2317750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Profile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5" name="Google Shape;875;p30"/>
          <p:cNvSpPr/>
          <p:nvPr/>
        </p:nvSpPr>
        <p:spPr>
          <a:xfrm>
            <a:off x="7483700" y="666475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Asgn.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Table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6" name="Google Shape;876;p30"/>
          <p:cNvSpPr/>
          <p:nvPr/>
        </p:nvSpPr>
        <p:spPr>
          <a:xfrm>
            <a:off x="7483700" y="1505838"/>
            <a:ext cx="564300" cy="495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Student Grades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7" name="Google Shape;877;p30"/>
          <p:cNvCxnSpPr>
            <a:stCxn id="858" idx="3"/>
            <a:endCxn id="874" idx="1"/>
          </p:cNvCxnSpPr>
          <p:nvPr/>
        </p:nvCxnSpPr>
        <p:spPr>
          <a:xfrm>
            <a:off x="1443850" y="2562850"/>
            <a:ext cx="532200" cy="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30"/>
          <p:cNvCxnSpPr>
            <a:stCxn id="859" idx="0"/>
            <a:endCxn id="865" idx="2"/>
          </p:cNvCxnSpPr>
          <p:nvPr/>
        </p:nvCxnSpPr>
        <p:spPr>
          <a:xfrm rot="10800000">
            <a:off x="2258075" y="1075950"/>
            <a:ext cx="0" cy="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30"/>
          <p:cNvCxnSpPr>
            <a:stCxn id="860" idx="2"/>
            <a:endCxn id="864" idx="0"/>
          </p:cNvCxnSpPr>
          <p:nvPr/>
        </p:nvCxnSpPr>
        <p:spPr>
          <a:xfrm>
            <a:off x="2258075" y="3710150"/>
            <a:ext cx="0" cy="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30"/>
          <p:cNvCxnSpPr>
            <a:stCxn id="860" idx="3"/>
            <a:endCxn id="872" idx="1"/>
          </p:cNvCxnSpPr>
          <p:nvPr/>
        </p:nvCxnSpPr>
        <p:spPr>
          <a:xfrm>
            <a:off x="2733875" y="3377150"/>
            <a:ext cx="93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1" name="Google Shape;881;p30"/>
          <p:cNvCxnSpPr>
            <a:endCxn id="863" idx="1"/>
          </p:cNvCxnSpPr>
          <p:nvPr/>
        </p:nvCxnSpPr>
        <p:spPr>
          <a:xfrm>
            <a:off x="2733950" y="1753350"/>
            <a:ext cx="93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2" name="Google Shape;882;p30"/>
          <p:cNvCxnSpPr>
            <a:stCxn id="863" idx="3"/>
            <a:endCxn id="867" idx="1"/>
          </p:cNvCxnSpPr>
          <p:nvPr/>
        </p:nvCxnSpPr>
        <p:spPr>
          <a:xfrm flipH="1" rot="10800000">
            <a:off x="4625150" y="1752750"/>
            <a:ext cx="14154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30"/>
          <p:cNvCxnSpPr>
            <a:stCxn id="866" idx="3"/>
            <a:endCxn id="875" idx="1"/>
          </p:cNvCxnSpPr>
          <p:nvPr/>
        </p:nvCxnSpPr>
        <p:spPr>
          <a:xfrm flipH="1" rot="10800000">
            <a:off x="6992225" y="914050"/>
            <a:ext cx="4914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30"/>
          <p:cNvCxnSpPr>
            <a:stCxn id="867" idx="3"/>
            <a:endCxn id="876" idx="1"/>
          </p:cNvCxnSpPr>
          <p:nvPr/>
        </p:nvCxnSpPr>
        <p:spPr>
          <a:xfrm>
            <a:off x="6992225" y="1752725"/>
            <a:ext cx="4914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5" name="Google Shape;885;p30"/>
          <p:cNvCxnSpPr>
            <a:stCxn id="862" idx="3"/>
            <a:endCxn id="871" idx="1"/>
          </p:cNvCxnSpPr>
          <p:nvPr/>
        </p:nvCxnSpPr>
        <p:spPr>
          <a:xfrm>
            <a:off x="6992225" y="2586900"/>
            <a:ext cx="491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6" name="Google Shape;886;p30"/>
          <p:cNvCxnSpPr>
            <a:stCxn id="859" idx="3"/>
            <a:endCxn id="873" idx="1"/>
          </p:cNvCxnSpPr>
          <p:nvPr/>
        </p:nvCxnSpPr>
        <p:spPr>
          <a:xfrm flipH="1" rot="10800000">
            <a:off x="2733875" y="913950"/>
            <a:ext cx="1629300" cy="839400"/>
          </a:xfrm>
          <a:prstGeom prst="bentConnector3">
            <a:avLst>
              <a:gd fmla="val 31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7" name="Google Shape;887;p30"/>
          <p:cNvCxnSpPr>
            <a:stCxn id="858" idx="3"/>
            <a:endCxn id="859" idx="1"/>
          </p:cNvCxnSpPr>
          <p:nvPr/>
        </p:nvCxnSpPr>
        <p:spPr>
          <a:xfrm flipH="1" rot="10800000">
            <a:off x="1443850" y="1753450"/>
            <a:ext cx="338400" cy="809400"/>
          </a:xfrm>
          <a:prstGeom prst="bentConnector3">
            <a:avLst>
              <a:gd fmla="val 448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8" name="Google Shape;888;p30"/>
          <p:cNvCxnSpPr>
            <a:stCxn id="858" idx="3"/>
            <a:endCxn id="860" idx="1"/>
          </p:cNvCxnSpPr>
          <p:nvPr/>
        </p:nvCxnSpPr>
        <p:spPr>
          <a:xfrm>
            <a:off x="1443850" y="2562850"/>
            <a:ext cx="338400" cy="814200"/>
          </a:xfrm>
          <a:prstGeom prst="bentConnector3">
            <a:avLst>
              <a:gd fmla="val 448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30"/>
          <p:cNvCxnSpPr>
            <a:stCxn id="860" idx="3"/>
            <a:endCxn id="861" idx="1"/>
          </p:cNvCxnSpPr>
          <p:nvPr/>
        </p:nvCxnSpPr>
        <p:spPr>
          <a:xfrm>
            <a:off x="2733875" y="3377150"/>
            <a:ext cx="1629300" cy="844200"/>
          </a:xfrm>
          <a:prstGeom prst="bentConnector3">
            <a:avLst>
              <a:gd fmla="val 3156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30"/>
          <p:cNvCxnSpPr>
            <a:stCxn id="863" idx="3"/>
            <a:endCxn id="873" idx="2"/>
          </p:cNvCxnSpPr>
          <p:nvPr/>
        </p:nvCxnSpPr>
        <p:spPr>
          <a:xfrm flipH="1" rot="10800000">
            <a:off x="4625150" y="1246950"/>
            <a:ext cx="213900" cy="506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30"/>
          <p:cNvCxnSpPr>
            <a:stCxn id="863" idx="3"/>
            <a:endCxn id="866" idx="1"/>
          </p:cNvCxnSpPr>
          <p:nvPr/>
        </p:nvCxnSpPr>
        <p:spPr>
          <a:xfrm flipH="1" rot="10800000">
            <a:off x="4625150" y="918450"/>
            <a:ext cx="1415400" cy="834900"/>
          </a:xfrm>
          <a:prstGeom prst="bentConnector3">
            <a:avLst>
              <a:gd fmla="val 7237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2" name="Google Shape;892;p30"/>
          <p:cNvCxnSpPr>
            <a:stCxn id="863" idx="3"/>
            <a:endCxn id="862" idx="1"/>
          </p:cNvCxnSpPr>
          <p:nvPr/>
        </p:nvCxnSpPr>
        <p:spPr>
          <a:xfrm>
            <a:off x="4625150" y="1753350"/>
            <a:ext cx="1415400" cy="833700"/>
          </a:xfrm>
          <a:prstGeom prst="bentConnector3">
            <a:avLst>
              <a:gd fmla="val 7237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30"/>
          <p:cNvCxnSpPr>
            <a:stCxn id="861" idx="3"/>
            <a:endCxn id="870" idx="1"/>
          </p:cNvCxnSpPr>
          <p:nvPr/>
        </p:nvCxnSpPr>
        <p:spPr>
          <a:xfrm flipH="1" rot="10800000">
            <a:off x="5314800" y="3462600"/>
            <a:ext cx="475800" cy="7587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30"/>
          <p:cNvCxnSpPr>
            <a:stCxn id="861" idx="3"/>
            <a:endCxn id="869" idx="1"/>
          </p:cNvCxnSpPr>
          <p:nvPr/>
        </p:nvCxnSpPr>
        <p:spPr>
          <a:xfrm flipH="1" rot="10800000">
            <a:off x="5314800" y="3873900"/>
            <a:ext cx="1528500" cy="347400"/>
          </a:xfrm>
          <a:prstGeom prst="bentConnector3">
            <a:avLst>
              <a:gd fmla="val 467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30"/>
          <p:cNvCxnSpPr>
            <a:stCxn id="861" idx="3"/>
            <a:endCxn id="868" idx="1"/>
          </p:cNvCxnSpPr>
          <p:nvPr/>
        </p:nvCxnSpPr>
        <p:spPr>
          <a:xfrm>
            <a:off x="5314800" y="4221300"/>
            <a:ext cx="964200" cy="209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6" name="Google Shape;896;p30"/>
          <p:cNvCxnSpPr>
            <a:stCxn id="872" idx="3"/>
            <a:endCxn id="861" idx="0"/>
          </p:cNvCxnSpPr>
          <p:nvPr/>
        </p:nvCxnSpPr>
        <p:spPr>
          <a:xfrm>
            <a:off x="4625150" y="3377150"/>
            <a:ext cx="213900" cy="511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902" name="Google Shape;902;p31"/>
          <p:cNvSpPr/>
          <p:nvPr/>
        </p:nvSpPr>
        <p:spPr>
          <a:xfrm>
            <a:off x="506750" y="1686550"/>
            <a:ext cx="2697300" cy="201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3" name="Google Shape;903;p31"/>
          <p:cNvSpPr/>
          <p:nvPr/>
        </p:nvSpPr>
        <p:spPr>
          <a:xfrm>
            <a:off x="3793825" y="2022700"/>
            <a:ext cx="2781600" cy="1324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4" name="Google Shape;904;p31"/>
          <p:cNvSpPr/>
          <p:nvPr/>
        </p:nvSpPr>
        <p:spPr>
          <a:xfrm>
            <a:off x="859775" y="2098900"/>
            <a:ext cx="910500" cy="636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Storage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5" name="Google Shape;905;p31"/>
          <p:cNvSpPr/>
          <p:nvPr/>
        </p:nvSpPr>
        <p:spPr>
          <a:xfrm>
            <a:off x="859775" y="2787100"/>
            <a:ext cx="910500" cy="636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6" name="Google Shape;906;p31"/>
          <p:cNvSpPr/>
          <p:nvPr/>
        </p:nvSpPr>
        <p:spPr>
          <a:xfrm>
            <a:off x="1964675" y="2098900"/>
            <a:ext cx="910500" cy="1324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PostgreSQL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31"/>
          <p:cNvSpPr/>
          <p:nvPr/>
        </p:nvSpPr>
        <p:spPr>
          <a:xfrm>
            <a:off x="506750" y="1641088"/>
            <a:ext cx="1539000" cy="20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- Supabase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08" name="Google Shape;9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715" y="2206575"/>
            <a:ext cx="2073820" cy="4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139" y="2574450"/>
            <a:ext cx="1818973" cy="90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31"/>
          <p:cNvCxnSpPr/>
          <p:nvPr/>
        </p:nvCxnSpPr>
        <p:spPr>
          <a:xfrm rot="5400000">
            <a:off x="5062675" y="2715550"/>
            <a:ext cx="243900" cy="91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1" name="Google Shape;911;p31"/>
          <p:cNvCxnSpPr>
            <a:endCxn id="903" idx="1"/>
          </p:cNvCxnSpPr>
          <p:nvPr/>
        </p:nvCxnSpPr>
        <p:spPr>
          <a:xfrm flipH="1" rot="10800000">
            <a:off x="3221725" y="2685100"/>
            <a:ext cx="5721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31"/>
          <p:cNvCxnSpPr>
            <a:endCxn id="913" idx="1"/>
          </p:cNvCxnSpPr>
          <p:nvPr/>
        </p:nvCxnSpPr>
        <p:spPr>
          <a:xfrm>
            <a:off x="6572700" y="2539937"/>
            <a:ext cx="5925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4" name="Google Shape;914;p31"/>
          <p:cNvSpPr/>
          <p:nvPr/>
        </p:nvSpPr>
        <p:spPr>
          <a:xfrm>
            <a:off x="3793825" y="1896700"/>
            <a:ext cx="950100" cy="20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Frontend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13" name="Google Shape;9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200" y="2022699"/>
            <a:ext cx="1553558" cy="10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31"/>
          <p:cNvSpPr/>
          <p:nvPr/>
        </p:nvSpPr>
        <p:spPr>
          <a:xfrm>
            <a:off x="7635675" y="1896700"/>
            <a:ext cx="612600" cy="20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6" name="Google Shape;916;p31"/>
          <p:cNvSpPr txBox="1"/>
          <p:nvPr/>
        </p:nvSpPr>
        <p:spPr>
          <a:xfrm>
            <a:off x="7371200" y="2387100"/>
            <a:ext cx="11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Web browser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17" name="Google Shape;917;p31"/>
          <p:cNvCxnSpPr>
            <a:stCxn id="902" idx="3"/>
          </p:cNvCxnSpPr>
          <p:nvPr/>
        </p:nvCxnSpPr>
        <p:spPr>
          <a:xfrm flipH="1" rot="10800000">
            <a:off x="3204050" y="1596850"/>
            <a:ext cx="3491400" cy="1097400"/>
          </a:xfrm>
          <a:prstGeom prst="bentConnector3">
            <a:avLst>
              <a:gd fmla="val 937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31"/>
          <p:cNvCxnSpPr>
            <a:endCxn id="913" idx="1"/>
          </p:cNvCxnSpPr>
          <p:nvPr/>
        </p:nvCxnSpPr>
        <p:spPr>
          <a:xfrm flipH="1" rot="-5400000">
            <a:off x="6453900" y="1828937"/>
            <a:ext cx="947100" cy="475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2"/>
          <p:cNvSpPr txBox="1"/>
          <p:nvPr>
            <p:ph type="title"/>
          </p:nvPr>
        </p:nvSpPr>
        <p:spPr>
          <a:xfrm>
            <a:off x="4359150" y="23186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Back…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2"/>
          <p:cNvSpPr txBox="1"/>
          <p:nvPr>
            <p:ph idx="2" type="title"/>
          </p:nvPr>
        </p:nvSpPr>
        <p:spPr>
          <a:xfrm>
            <a:off x="4359150" y="13734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925" name="Google Shape;9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25" y="1267037"/>
            <a:ext cx="2740552" cy="260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3"/>
          <p:cNvSpPr txBox="1"/>
          <p:nvPr>
            <p:ph idx="1" type="subTitle"/>
          </p:nvPr>
        </p:nvSpPr>
        <p:spPr>
          <a:xfrm>
            <a:off x="901850" y="33418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bugs found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changes we wanted someone else to make</a:t>
            </a:r>
            <a:endParaRPr/>
          </a:p>
        </p:txBody>
      </p:sp>
      <p:sp>
        <p:nvSpPr>
          <p:cNvPr id="931" name="Google Shape;931;p33"/>
          <p:cNvSpPr txBox="1"/>
          <p:nvPr>
            <p:ph idx="2" type="subTitle"/>
          </p:nvPr>
        </p:nvSpPr>
        <p:spPr>
          <a:xfrm>
            <a:off x="3473632" y="33418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all tasks to </a:t>
            </a:r>
            <a:r>
              <a:rPr lang="en"/>
              <a:t>accomplish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other </a:t>
            </a:r>
            <a:r>
              <a:rPr lang="en"/>
              <a:t>member</a:t>
            </a:r>
            <a:r>
              <a:rPr lang="en"/>
              <a:t>’s progress</a:t>
            </a:r>
            <a:endParaRPr/>
          </a:p>
        </p:txBody>
      </p:sp>
      <p:sp>
        <p:nvSpPr>
          <p:cNvPr id="932" name="Google Shape;932;p33"/>
          <p:cNvSpPr txBox="1"/>
          <p:nvPr>
            <p:ph idx="3" type="subTitle"/>
          </p:nvPr>
        </p:nvSpPr>
        <p:spPr>
          <a:xfrm>
            <a:off x="6045421" y="33418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quick questions about bugs, UI changes, ask to look at something</a:t>
            </a:r>
            <a:endParaRPr/>
          </a:p>
        </p:txBody>
      </p:sp>
      <p:sp>
        <p:nvSpPr>
          <p:cNvPr id="933" name="Google Shape;933;p33"/>
          <p:cNvSpPr txBox="1"/>
          <p:nvPr>
            <p:ph idx="4" type="subTitle"/>
          </p:nvPr>
        </p:nvSpPr>
        <p:spPr>
          <a:xfrm>
            <a:off x="901850" y="24474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Issues</a:t>
            </a:r>
            <a:endParaRPr/>
          </a:p>
        </p:txBody>
      </p:sp>
      <p:sp>
        <p:nvSpPr>
          <p:cNvPr id="934" name="Google Shape;934;p33"/>
          <p:cNvSpPr txBox="1"/>
          <p:nvPr>
            <p:ph idx="5" type="subTitle"/>
          </p:nvPr>
        </p:nvSpPr>
        <p:spPr>
          <a:xfrm>
            <a:off x="3473636" y="24474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List</a:t>
            </a:r>
            <a:endParaRPr/>
          </a:p>
        </p:txBody>
      </p:sp>
      <p:sp>
        <p:nvSpPr>
          <p:cNvPr id="935" name="Google Shape;935;p33"/>
          <p:cNvSpPr txBox="1"/>
          <p:nvPr>
            <p:ph idx="6" type="subTitle"/>
          </p:nvPr>
        </p:nvSpPr>
        <p:spPr>
          <a:xfrm>
            <a:off x="6045421" y="24474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Chat</a:t>
            </a:r>
            <a:endParaRPr/>
          </a:p>
        </p:txBody>
      </p:sp>
      <p:sp>
        <p:nvSpPr>
          <p:cNvPr id="936" name="Google Shape;936;p3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Techniques</a:t>
            </a:r>
            <a:endParaRPr/>
          </a:p>
        </p:txBody>
      </p:sp>
      <p:pic>
        <p:nvPicPr>
          <p:cNvPr id="937" name="Google Shape;9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26" y="1542601"/>
            <a:ext cx="1123974" cy="11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575" y="1596100"/>
            <a:ext cx="1123976" cy="11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9900" y="1542600"/>
            <a:ext cx="1123974" cy="11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4"/>
          <p:cNvSpPr txBox="1"/>
          <p:nvPr>
            <p:ph idx="1" type="subTitle"/>
          </p:nvPr>
        </p:nvSpPr>
        <p:spPr>
          <a:xfrm>
            <a:off x="4680596" y="2114275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conflicts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around other class priorities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curve of a new technology and rewriting old, bad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Resolving deployment issues not present in dev builds</a:t>
            </a:r>
            <a:endParaRPr/>
          </a:p>
        </p:txBody>
      </p:sp>
      <p:sp>
        <p:nvSpPr>
          <p:cNvPr id="945" name="Google Shape;945;p34"/>
          <p:cNvSpPr txBox="1"/>
          <p:nvPr>
            <p:ph idx="2" type="subTitle"/>
          </p:nvPr>
        </p:nvSpPr>
        <p:spPr>
          <a:xfrm>
            <a:off x="1728300" y="2114275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Gaining web development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how to use widely used technologies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working in a group</a:t>
            </a:r>
            <a:endParaRPr/>
          </a:p>
        </p:txBody>
      </p:sp>
      <p:sp>
        <p:nvSpPr>
          <p:cNvPr id="946" name="Google Shape;946;p34"/>
          <p:cNvSpPr txBox="1"/>
          <p:nvPr>
            <p:ph idx="3" type="subTitle"/>
          </p:nvPr>
        </p:nvSpPr>
        <p:spPr>
          <a:xfrm>
            <a:off x="1728300" y="14644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Enjoyed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47" name="Google Shape;947;p34"/>
          <p:cNvSpPr txBox="1"/>
          <p:nvPr>
            <p:ph idx="4" type="subTitle"/>
          </p:nvPr>
        </p:nvSpPr>
        <p:spPr>
          <a:xfrm>
            <a:off x="4680593" y="14644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Did Not Enjoy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948" name="Google Shape;948;p3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5"/>
          <p:cNvSpPr txBox="1"/>
          <p:nvPr>
            <p:ph idx="1" type="subTitle"/>
          </p:nvPr>
        </p:nvSpPr>
        <p:spPr>
          <a:xfrm>
            <a:off x="901850" y="2122625"/>
            <a:ext cx="2196600" cy="21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work across different tasks that do not conflict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work between </a:t>
            </a:r>
            <a:r>
              <a:rPr lang="en"/>
              <a:t>frontend</a:t>
            </a:r>
            <a:r>
              <a:rPr lang="en"/>
              <a:t> and 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Consistently updating each other about our next tasks to avoid overlap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5"/>
          <p:cNvSpPr txBox="1"/>
          <p:nvPr>
            <p:ph idx="2" type="subTitle"/>
          </p:nvPr>
        </p:nvSpPr>
        <p:spPr>
          <a:xfrm>
            <a:off x="3473632" y="2122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prioritizing core 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completing user stories over writing quality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fully completing features</a:t>
            </a:r>
            <a:endParaRPr/>
          </a:p>
        </p:txBody>
      </p:sp>
      <p:sp>
        <p:nvSpPr>
          <p:cNvPr id="955" name="Google Shape;955;p35"/>
          <p:cNvSpPr txBox="1"/>
          <p:nvPr>
            <p:ph idx="3" type="subTitle"/>
          </p:nvPr>
        </p:nvSpPr>
        <p:spPr>
          <a:xfrm>
            <a:off x="6045421" y="2122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Documented code as we wrote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Wrote more detailed task lists to remember unfinished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UI designs so implementation is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a style guide</a:t>
            </a:r>
            <a:endParaRPr/>
          </a:p>
        </p:txBody>
      </p:sp>
      <p:sp>
        <p:nvSpPr>
          <p:cNvPr id="956" name="Google Shape;956;p35"/>
          <p:cNvSpPr txBox="1"/>
          <p:nvPr>
            <p:ph idx="4" type="subTitle"/>
          </p:nvPr>
        </p:nvSpPr>
        <p:spPr>
          <a:xfrm>
            <a:off x="901850" y="1228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Doing</a:t>
            </a:r>
            <a:endParaRPr/>
          </a:p>
        </p:txBody>
      </p:sp>
      <p:sp>
        <p:nvSpPr>
          <p:cNvPr id="957" name="Google Shape;957;p35"/>
          <p:cNvSpPr txBox="1"/>
          <p:nvPr>
            <p:ph idx="5" type="subTitle"/>
          </p:nvPr>
        </p:nvSpPr>
        <p:spPr>
          <a:xfrm>
            <a:off x="3473636" y="1228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Work</a:t>
            </a:r>
            <a:endParaRPr/>
          </a:p>
        </p:txBody>
      </p:sp>
      <p:sp>
        <p:nvSpPr>
          <p:cNvPr id="958" name="Google Shape;958;p35"/>
          <p:cNvSpPr txBox="1"/>
          <p:nvPr>
            <p:ph idx="6" type="subTitle"/>
          </p:nvPr>
        </p:nvSpPr>
        <p:spPr>
          <a:xfrm>
            <a:off x="6045421" y="1228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Wished we did</a:t>
            </a:r>
            <a:endParaRPr/>
          </a:p>
        </p:txBody>
      </p:sp>
      <p:sp>
        <p:nvSpPr>
          <p:cNvPr id="959" name="Google Shape;959;p3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2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Peergrader?</a:t>
            </a:r>
            <a:endParaRPr/>
          </a:p>
        </p:txBody>
      </p:sp>
      <p:sp>
        <p:nvSpPr>
          <p:cNvPr id="712" name="Google Shape;712;p22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13" name="Google Shape;7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50" y="908974"/>
            <a:ext cx="3325550" cy="3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9300"/>
            <a:ext cx="6388122" cy="37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675" y="233250"/>
            <a:ext cx="5162823" cy="3394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23"/>
          <p:cNvCxnSpPr/>
          <p:nvPr/>
        </p:nvCxnSpPr>
        <p:spPr>
          <a:xfrm>
            <a:off x="152400" y="709525"/>
            <a:ext cx="165300" cy="787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23"/>
          <p:cNvCxnSpPr/>
          <p:nvPr/>
        </p:nvCxnSpPr>
        <p:spPr>
          <a:xfrm flipH="1" rot="10800000">
            <a:off x="8504475" y="1069050"/>
            <a:ext cx="145800" cy="456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23"/>
          <p:cNvCxnSpPr/>
          <p:nvPr/>
        </p:nvCxnSpPr>
        <p:spPr>
          <a:xfrm flipH="1">
            <a:off x="6871925" y="3256000"/>
            <a:ext cx="514800" cy="159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23"/>
          <p:cNvCxnSpPr/>
          <p:nvPr/>
        </p:nvCxnSpPr>
        <p:spPr>
          <a:xfrm flipH="1" rot="10800000">
            <a:off x="4439025" y="1930375"/>
            <a:ext cx="731700" cy="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23"/>
          <p:cNvCxnSpPr/>
          <p:nvPr/>
        </p:nvCxnSpPr>
        <p:spPr>
          <a:xfrm flipH="1" rot="10800000">
            <a:off x="4260975" y="612200"/>
            <a:ext cx="734700" cy="6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5" name="Google Shape;725;p2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Product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4"/>
          <p:cNvSpPr txBox="1"/>
          <p:nvPr>
            <p:ph idx="4" type="subTitle"/>
          </p:nvPr>
        </p:nvSpPr>
        <p:spPr>
          <a:xfrm>
            <a:off x="3672293" y="1446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endParaRPr/>
          </a:p>
        </p:txBody>
      </p:sp>
      <p:sp>
        <p:nvSpPr>
          <p:cNvPr id="731" name="Google Shape;731;p2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732" name="Google Shape;732;p24"/>
          <p:cNvSpPr txBox="1"/>
          <p:nvPr>
            <p:ph idx="1" type="subTitle"/>
          </p:nvPr>
        </p:nvSpPr>
        <p:spPr>
          <a:xfrm>
            <a:off x="3672296" y="2096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don’t like the current tool, Crowdgrader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intuitive interface increases usability and confidence about submissions &amp; grading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4"/>
          <p:cNvSpPr txBox="1"/>
          <p:nvPr>
            <p:ph idx="2" type="subTitle"/>
          </p:nvPr>
        </p:nvSpPr>
        <p:spPr>
          <a:xfrm>
            <a:off x="720000" y="2096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Professors don’t have the bandwidth to grade hundreds of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cheap, modern design, with integration to Canvas gradebook for easy grade publishing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4"/>
          <p:cNvSpPr txBox="1"/>
          <p:nvPr>
            <p:ph idx="3" type="subTitle"/>
          </p:nvPr>
        </p:nvSpPr>
        <p:spPr>
          <a:xfrm>
            <a:off x="720000" y="1446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Professors</a:t>
            </a:r>
            <a:endParaRPr/>
          </a:p>
        </p:txBody>
      </p:sp>
      <p:grpSp>
        <p:nvGrpSpPr>
          <p:cNvPr id="735" name="Google Shape;735;p24"/>
          <p:cNvGrpSpPr/>
          <p:nvPr/>
        </p:nvGrpSpPr>
        <p:grpSpPr>
          <a:xfrm>
            <a:off x="7225068" y="3582212"/>
            <a:ext cx="1155488" cy="930983"/>
            <a:chOff x="7225068" y="3582212"/>
            <a:chExt cx="1155488" cy="930983"/>
          </a:xfrm>
        </p:grpSpPr>
        <p:grpSp>
          <p:nvGrpSpPr>
            <p:cNvPr id="736" name="Google Shape;736;p24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737" name="Google Shape;737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24"/>
            <p:cNvSpPr/>
            <p:nvPr/>
          </p:nvSpPr>
          <p:spPr>
            <a:xfrm>
              <a:off x="7225068" y="3624794"/>
              <a:ext cx="890332" cy="888400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24"/>
          <p:cNvGrpSpPr/>
          <p:nvPr/>
        </p:nvGrpSpPr>
        <p:grpSpPr>
          <a:xfrm>
            <a:off x="6959933" y="2357479"/>
            <a:ext cx="1298848" cy="1015848"/>
            <a:chOff x="781983" y="2939892"/>
            <a:chExt cx="1298848" cy="1015848"/>
          </a:xfrm>
        </p:grpSpPr>
        <p:sp>
          <p:nvSpPr>
            <p:cNvPr id="747" name="Google Shape;747;p24"/>
            <p:cNvSpPr/>
            <p:nvPr/>
          </p:nvSpPr>
          <p:spPr>
            <a:xfrm>
              <a:off x="786411" y="3238660"/>
              <a:ext cx="998615" cy="71184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781983" y="3234151"/>
              <a:ext cx="1008276" cy="72158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842445" y="3184880"/>
              <a:ext cx="998615" cy="12035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837937" y="3180371"/>
              <a:ext cx="1007632" cy="129295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950731" y="3219982"/>
              <a:ext cx="45648" cy="46372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022465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879077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841721" y="3305160"/>
              <a:ext cx="999340" cy="587061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837212" y="3299927"/>
              <a:ext cx="1008356" cy="596802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1256989" y="3442589"/>
              <a:ext cx="458571" cy="9017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1256989" y="3510538"/>
              <a:ext cx="167375" cy="9741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1479518" y="3510538"/>
              <a:ext cx="200947" cy="9741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1256989" y="3717365"/>
              <a:ext cx="297314" cy="909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1256989" y="3582191"/>
              <a:ext cx="462355" cy="9822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1256989" y="3650140"/>
              <a:ext cx="153125" cy="9822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1444416" y="3650140"/>
              <a:ext cx="271149" cy="9822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912650" y="3420127"/>
              <a:ext cx="298844" cy="298844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908141" y="3415699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899929" y="3422381"/>
              <a:ext cx="298119" cy="298039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895501" y="3417148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1098627" y="3444038"/>
              <a:ext cx="74791" cy="74791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1094118" y="3438805"/>
              <a:ext cx="83728" cy="84452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1539981" y="2967184"/>
              <a:ext cx="514684" cy="46267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1560913" y="2962354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1555680" y="2944642"/>
              <a:ext cx="525150" cy="463079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1581846" y="2939892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1655753" y="3061621"/>
              <a:ext cx="306331" cy="193540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1650520" y="3057193"/>
              <a:ext cx="315992" cy="202476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24"/>
          <p:cNvGrpSpPr/>
          <p:nvPr/>
        </p:nvGrpSpPr>
        <p:grpSpPr>
          <a:xfrm>
            <a:off x="6414297" y="1204526"/>
            <a:ext cx="1469314" cy="944106"/>
            <a:chOff x="5423018" y="1213448"/>
            <a:chExt cx="1203665" cy="773414"/>
          </a:xfrm>
        </p:grpSpPr>
        <p:sp>
          <p:nvSpPr>
            <p:cNvPr id="776" name="Google Shape;776;p24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5"/>
          <p:cNvSpPr txBox="1"/>
          <p:nvPr>
            <p:ph idx="4" type="subTitle"/>
          </p:nvPr>
        </p:nvSpPr>
        <p:spPr>
          <a:xfrm>
            <a:off x="5653493" y="12807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Achieved</a:t>
            </a:r>
            <a:endParaRPr/>
          </a:p>
        </p:txBody>
      </p:sp>
      <p:sp>
        <p:nvSpPr>
          <p:cNvPr id="823" name="Google Shape;823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Goals</a:t>
            </a:r>
            <a:endParaRPr/>
          </a:p>
        </p:txBody>
      </p:sp>
      <p:sp>
        <p:nvSpPr>
          <p:cNvPr id="824" name="Google Shape;824;p25"/>
          <p:cNvSpPr txBox="1"/>
          <p:nvPr>
            <p:ph idx="1" type="subTitle"/>
          </p:nvPr>
        </p:nvSpPr>
        <p:spPr>
          <a:xfrm>
            <a:off x="5653500" y="1930575"/>
            <a:ext cx="33105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join class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submit assignments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grade peers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receive grade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&amp; customize course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invite students </a:t>
            </a:r>
            <a:r>
              <a:rPr lang="en" strike="sngStrike"/>
              <a:t>&amp; restrict enrollment</a:t>
            </a:r>
            <a:endParaRPr strike="sngStrike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&amp; customize assignments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trike="sngStrike"/>
              <a:t>sync grades to Canvas</a:t>
            </a:r>
            <a:endParaRPr strike="sngStrike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and intuitive design</a:t>
            </a:r>
            <a:endParaRPr/>
          </a:p>
        </p:txBody>
      </p:sp>
      <p:sp>
        <p:nvSpPr>
          <p:cNvPr id="825" name="Google Shape;825;p25"/>
          <p:cNvSpPr txBox="1"/>
          <p:nvPr>
            <p:ph idx="2" type="subTitle"/>
          </p:nvPr>
        </p:nvSpPr>
        <p:spPr>
          <a:xfrm>
            <a:off x="720000" y="1930575"/>
            <a:ext cx="33105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join class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submit assignments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grade peers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receive</a:t>
            </a:r>
            <a:r>
              <a:rPr lang="en"/>
              <a:t> grade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&amp; customize course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invite students &amp; restrict enrollment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&amp; customize assignments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sync grades to Canvas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lean and intuitive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5"/>
          <p:cNvSpPr txBox="1"/>
          <p:nvPr>
            <p:ph idx="3" type="subTitle"/>
          </p:nvPr>
        </p:nvSpPr>
        <p:spPr>
          <a:xfrm>
            <a:off x="720000" y="12807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pic>
        <p:nvPicPr>
          <p:cNvPr id="827" name="Google Shape;8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850" y="1114375"/>
            <a:ext cx="2064499" cy="206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6"/>
          <p:cNvSpPr txBox="1"/>
          <p:nvPr>
            <p:ph idx="1" type="body"/>
          </p:nvPr>
        </p:nvSpPr>
        <p:spPr>
          <a:xfrm>
            <a:off x="720000" y="1215750"/>
            <a:ext cx="77109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Technical: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Next.js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Best practices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write clean code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Caching data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Logistic: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 management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○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Github issues &amp; Google doc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Working with conflicting priorities (other classes)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Challenges</a:t>
            </a:r>
            <a:endParaRPr/>
          </a:p>
        </p:txBody>
      </p:sp>
      <p:pic>
        <p:nvPicPr>
          <p:cNvPr id="834" name="Google Shape;8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950" y="1260897"/>
            <a:ext cx="2593900" cy="25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7"/>
          <p:cNvSpPr txBox="1"/>
          <p:nvPr>
            <p:ph type="title"/>
          </p:nvPr>
        </p:nvSpPr>
        <p:spPr>
          <a:xfrm>
            <a:off x="49687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840" name="Google Shape;840;p27"/>
          <p:cNvSpPr txBox="1"/>
          <p:nvPr>
            <p:ph idx="2" type="title"/>
          </p:nvPr>
        </p:nvSpPr>
        <p:spPr>
          <a:xfrm>
            <a:off x="49687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841" name="Google Shape;8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75" y="1037125"/>
            <a:ext cx="3483825" cy="29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28" title="peergrader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9"/>
          <p:cNvSpPr txBox="1"/>
          <p:nvPr>
            <p:ph type="title"/>
          </p:nvPr>
        </p:nvSpPr>
        <p:spPr>
          <a:xfrm>
            <a:off x="4359150" y="23186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Outline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9"/>
          <p:cNvSpPr txBox="1"/>
          <p:nvPr>
            <p:ph idx="2" type="title"/>
          </p:nvPr>
        </p:nvSpPr>
        <p:spPr>
          <a:xfrm>
            <a:off x="4359150" y="13734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53" name="Google Shape;8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" y="658875"/>
            <a:ext cx="3825750" cy="38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